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71" r:id="rId13"/>
    <p:sldId id="272" r:id="rId14"/>
    <p:sldId id="273" r:id="rId15"/>
    <p:sldId id="274" r:id="rId16"/>
    <p:sldId id="266" r:id="rId17"/>
    <p:sldId id="267" r:id="rId18"/>
    <p:sldId id="268" r:id="rId19"/>
    <p:sldId id="270" r:id="rId20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7" charset="0"/>
        <a:ea typeface="Geneva" pitchFamily="37" charset="-128"/>
        <a:cs typeface="Geneva" pitchFamily="37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7" charset="0"/>
        <a:ea typeface="Geneva" pitchFamily="37" charset="-128"/>
        <a:cs typeface="Geneva" pitchFamily="37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7" charset="0"/>
        <a:ea typeface="Geneva" pitchFamily="37" charset="-128"/>
        <a:cs typeface="Geneva" pitchFamily="37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7" charset="0"/>
        <a:ea typeface="Geneva" pitchFamily="37" charset="-128"/>
        <a:cs typeface="Geneva" pitchFamily="37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7" charset="0"/>
        <a:ea typeface="Geneva" pitchFamily="37" charset="-128"/>
        <a:cs typeface="Geneva" pitchFamily="37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37" charset="0"/>
        <a:ea typeface="Geneva" pitchFamily="37" charset="-128"/>
        <a:cs typeface="Geneva" pitchFamily="37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37" charset="0"/>
        <a:ea typeface="Geneva" pitchFamily="37" charset="-128"/>
        <a:cs typeface="Geneva" pitchFamily="37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37" charset="0"/>
        <a:ea typeface="Geneva" pitchFamily="37" charset="-128"/>
        <a:cs typeface="Geneva" pitchFamily="37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37" charset="0"/>
        <a:ea typeface="Geneva" pitchFamily="37" charset="-128"/>
        <a:cs typeface="Geneva" pitchFamily="3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3666"/>
    <a:srgbClr val="4F6F1B"/>
    <a:srgbClr val="57781F"/>
    <a:srgbClr val="E0E3C9"/>
    <a:srgbClr val="FCD45A"/>
    <a:srgbClr val="F6D570"/>
    <a:srgbClr val="813666"/>
    <a:srgbClr val="546F37"/>
    <a:srgbClr val="60714D"/>
    <a:srgbClr val="AF3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15" autoAdjust="0"/>
  </p:normalViewPr>
  <p:slideViewPr>
    <p:cSldViewPr snapToGrid="0" snapToObjects="1">
      <p:cViewPr varScale="1">
        <p:scale>
          <a:sx n="77" d="100"/>
          <a:sy n="77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AN-R, N=374</c:v>
                </c:pt>
              </c:strCache>
            </c:strRef>
          </c:tx>
          <c:invertIfNegative val="0"/>
          <c:cat>
            <c:strRef>
              <c:f>Sheet1!$A$4:$A$10</c:f>
              <c:strCache>
                <c:ptCount val="7"/>
                <c:pt idx="0">
                  <c:v>Novelty Seeking</c:v>
                </c:pt>
                <c:pt idx="1">
                  <c:v>Harm Avoidance</c:v>
                </c:pt>
                <c:pt idx="2">
                  <c:v>Reward Dependence</c:v>
                </c:pt>
                <c:pt idx="3">
                  <c:v>Persistance</c:v>
                </c:pt>
                <c:pt idx="4">
                  <c:v>Self-Directedness</c:v>
                </c:pt>
                <c:pt idx="5">
                  <c:v>Cooperativeness</c:v>
                </c:pt>
                <c:pt idx="6">
                  <c:v>Self-Trancendence</c:v>
                </c:pt>
              </c:strCache>
            </c:strRef>
          </c:cat>
          <c:val>
            <c:numRef>
              <c:f>Sheet1!$B$4:$B$10</c:f>
              <c:numCache>
                <c:formatCode>General</c:formatCode>
                <c:ptCount val="7"/>
                <c:pt idx="0">
                  <c:v>32.4</c:v>
                </c:pt>
                <c:pt idx="1">
                  <c:v>83.5</c:v>
                </c:pt>
                <c:pt idx="2">
                  <c:v>41.8</c:v>
                </c:pt>
                <c:pt idx="3">
                  <c:v>59.9</c:v>
                </c:pt>
                <c:pt idx="4">
                  <c:v>21.8</c:v>
                </c:pt>
                <c:pt idx="5">
                  <c:v>58.3</c:v>
                </c:pt>
                <c:pt idx="6">
                  <c:v>43.7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AN-B/P, N=295</c:v>
                </c:pt>
              </c:strCache>
            </c:strRef>
          </c:tx>
          <c:invertIfNegative val="0"/>
          <c:cat>
            <c:strRef>
              <c:f>Sheet1!$A$4:$A$10</c:f>
              <c:strCache>
                <c:ptCount val="7"/>
                <c:pt idx="0">
                  <c:v>Novelty Seeking</c:v>
                </c:pt>
                <c:pt idx="1">
                  <c:v>Harm Avoidance</c:v>
                </c:pt>
                <c:pt idx="2">
                  <c:v>Reward Dependence</c:v>
                </c:pt>
                <c:pt idx="3">
                  <c:v>Persistance</c:v>
                </c:pt>
                <c:pt idx="4">
                  <c:v>Self-Directedness</c:v>
                </c:pt>
                <c:pt idx="5">
                  <c:v>Cooperativeness</c:v>
                </c:pt>
                <c:pt idx="6">
                  <c:v>Self-Trancendence</c:v>
                </c:pt>
              </c:strCache>
            </c:strRef>
          </c:cat>
          <c:val>
            <c:numRef>
              <c:f>Sheet1!$C$4:$C$10</c:f>
              <c:numCache>
                <c:formatCode>General</c:formatCode>
                <c:ptCount val="7"/>
                <c:pt idx="0">
                  <c:v>51.5</c:v>
                </c:pt>
                <c:pt idx="1">
                  <c:v>86.7</c:v>
                </c:pt>
                <c:pt idx="2">
                  <c:v>39.6</c:v>
                </c:pt>
                <c:pt idx="3">
                  <c:v>52</c:v>
                </c:pt>
                <c:pt idx="4">
                  <c:v>13.3</c:v>
                </c:pt>
                <c:pt idx="5">
                  <c:v>50.3</c:v>
                </c:pt>
                <c:pt idx="6">
                  <c:v>46.1</c:v>
                </c:pt>
              </c:numCache>
            </c:numRef>
          </c: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EDNOS, N=115</c:v>
                </c:pt>
              </c:strCache>
            </c:strRef>
          </c:tx>
          <c:invertIfNegative val="0"/>
          <c:cat>
            <c:strRef>
              <c:f>Sheet1!$A$4:$A$10</c:f>
              <c:strCache>
                <c:ptCount val="7"/>
                <c:pt idx="0">
                  <c:v>Novelty Seeking</c:v>
                </c:pt>
                <c:pt idx="1">
                  <c:v>Harm Avoidance</c:v>
                </c:pt>
                <c:pt idx="2">
                  <c:v>Reward Dependence</c:v>
                </c:pt>
                <c:pt idx="3">
                  <c:v>Persistance</c:v>
                </c:pt>
                <c:pt idx="4">
                  <c:v>Self-Directedness</c:v>
                </c:pt>
                <c:pt idx="5">
                  <c:v>Cooperativeness</c:v>
                </c:pt>
                <c:pt idx="6">
                  <c:v>Self-Trancendence</c:v>
                </c:pt>
              </c:strCache>
            </c:strRef>
          </c:cat>
          <c:val>
            <c:numRef>
              <c:f>Sheet1!$D$4:$D$10</c:f>
              <c:numCache>
                <c:formatCode>General</c:formatCode>
                <c:ptCount val="7"/>
                <c:pt idx="0">
                  <c:v>44.9</c:v>
                </c:pt>
                <c:pt idx="1">
                  <c:v>82</c:v>
                </c:pt>
                <c:pt idx="2">
                  <c:v>41.3</c:v>
                </c:pt>
                <c:pt idx="3">
                  <c:v>55</c:v>
                </c:pt>
                <c:pt idx="4">
                  <c:v>22.2</c:v>
                </c:pt>
                <c:pt idx="5">
                  <c:v>51.6</c:v>
                </c:pt>
                <c:pt idx="6">
                  <c:v>47.8</c:v>
                </c:pt>
              </c:numCache>
            </c:numRef>
          </c:val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BN, N=208</c:v>
                </c:pt>
              </c:strCache>
            </c:strRef>
          </c:tx>
          <c:invertIfNegative val="0"/>
          <c:cat>
            <c:strRef>
              <c:f>Sheet1!$A$4:$A$10</c:f>
              <c:strCache>
                <c:ptCount val="7"/>
                <c:pt idx="0">
                  <c:v>Novelty Seeking</c:v>
                </c:pt>
                <c:pt idx="1">
                  <c:v>Harm Avoidance</c:v>
                </c:pt>
                <c:pt idx="2">
                  <c:v>Reward Dependence</c:v>
                </c:pt>
                <c:pt idx="3">
                  <c:v>Persistance</c:v>
                </c:pt>
                <c:pt idx="4">
                  <c:v>Self-Directedness</c:v>
                </c:pt>
                <c:pt idx="5">
                  <c:v>Cooperativeness</c:v>
                </c:pt>
                <c:pt idx="6">
                  <c:v>Self-Trancendence</c:v>
                </c:pt>
              </c:strCache>
            </c:strRef>
          </c:cat>
          <c:val>
            <c:numRef>
              <c:f>Sheet1!$E$4:$E$10</c:f>
              <c:numCache>
                <c:formatCode>General</c:formatCode>
                <c:ptCount val="7"/>
                <c:pt idx="0">
                  <c:v>64.400000000000006</c:v>
                </c:pt>
                <c:pt idx="1">
                  <c:v>81.2</c:v>
                </c:pt>
                <c:pt idx="2">
                  <c:v>43.7</c:v>
                </c:pt>
                <c:pt idx="3">
                  <c:v>42.1</c:v>
                </c:pt>
                <c:pt idx="4">
                  <c:v>10.3</c:v>
                </c:pt>
                <c:pt idx="5">
                  <c:v>47.3</c:v>
                </c:pt>
                <c:pt idx="6">
                  <c:v>49.3</c:v>
                </c:pt>
              </c:numCache>
            </c:numRef>
          </c:val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All Dx, N=992</c:v>
                </c:pt>
              </c:strCache>
            </c:strRef>
          </c:tx>
          <c:invertIfNegative val="0"/>
          <c:cat>
            <c:strRef>
              <c:f>Sheet1!$A$4:$A$10</c:f>
              <c:strCache>
                <c:ptCount val="7"/>
                <c:pt idx="0">
                  <c:v>Novelty Seeking</c:v>
                </c:pt>
                <c:pt idx="1">
                  <c:v>Harm Avoidance</c:v>
                </c:pt>
                <c:pt idx="2">
                  <c:v>Reward Dependence</c:v>
                </c:pt>
                <c:pt idx="3">
                  <c:v>Persistance</c:v>
                </c:pt>
                <c:pt idx="4">
                  <c:v>Self-Directedness</c:v>
                </c:pt>
                <c:pt idx="5">
                  <c:v>Cooperativeness</c:v>
                </c:pt>
                <c:pt idx="6">
                  <c:v>Self-Trancendence</c:v>
                </c:pt>
              </c:strCache>
            </c:strRef>
          </c:cat>
          <c:val>
            <c:numRef>
              <c:f>Sheet1!$F$4:$F$10</c:f>
              <c:numCache>
                <c:formatCode>General</c:formatCode>
                <c:ptCount val="7"/>
                <c:pt idx="0">
                  <c:v>46.6</c:v>
                </c:pt>
                <c:pt idx="1">
                  <c:v>83.6</c:v>
                </c:pt>
                <c:pt idx="2">
                  <c:v>41.5</c:v>
                </c:pt>
                <c:pt idx="3">
                  <c:v>53.3</c:v>
                </c:pt>
                <c:pt idx="4">
                  <c:v>16.899999999999999</c:v>
                </c:pt>
                <c:pt idx="5">
                  <c:v>52.8</c:v>
                </c:pt>
                <c:pt idx="6">
                  <c:v>46.1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00832"/>
        <c:axId val="76602368"/>
      </c:barChart>
      <c:catAx>
        <c:axId val="76600832"/>
        <c:scaling>
          <c:orientation val="minMax"/>
        </c:scaling>
        <c:delete val="0"/>
        <c:axPos val="b"/>
        <c:majorTickMark val="out"/>
        <c:minorTickMark val="none"/>
        <c:tickLblPos val="nextTo"/>
        <c:crossAx val="76602368"/>
        <c:crosses val="autoZero"/>
        <c:auto val="1"/>
        <c:lblAlgn val="ctr"/>
        <c:lblOffset val="100"/>
        <c:noMultiLvlLbl val="0"/>
      </c:catAx>
      <c:valAx>
        <c:axId val="76602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600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AAQ-W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Sheet1!$A$3:$A$4</c:f>
              <c:strCache>
                <c:ptCount val="2"/>
                <c:pt idx="0">
                  <c:v>Admission</c:v>
                </c:pt>
                <c:pt idx="1">
                  <c:v>Discharge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101</c:v>
                </c:pt>
                <c:pt idx="1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11968"/>
        <c:axId val="78613504"/>
      </c:barChart>
      <c:catAx>
        <c:axId val="78611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8613504"/>
        <c:crosses val="autoZero"/>
        <c:auto val="1"/>
        <c:lblAlgn val="ctr"/>
        <c:lblOffset val="100"/>
        <c:noMultiLvlLbl val="0"/>
      </c:catAx>
      <c:valAx>
        <c:axId val="78613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8611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Sheet1!$A$6:$A$7</c:f>
              <c:strCache>
                <c:ptCount val="2"/>
                <c:pt idx="0">
                  <c:v>Admission</c:v>
                </c:pt>
                <c:pt idx="1">
                  <c:v>Discharge</c:v>
                </c:pt>
              </c:strCache>
            </c:strRef>
          </c:cat>
          <c:val>
            <c:numRef>
              <c:f>Sheet1!$B$6:$B$7</c:f>
              <c:numCache>
                <c:formatCode>General</c:formatCode>
                <c:ptCount val="2"/>
                <c:pt idx="0">
                  <c:v>65</c:v>
                </c:pt>
                <c:pt idx="1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762944"/>
        <c:axId val="79764480"/>
      </c:barChart>
      <c:catAx>
        <c:axId val="79762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764480"/>
        <c:crosses val="autoZero"/>
        <c:auto val="1"/>
        <c:lblAlgn val="ctr"/>
        <c:lblOffset val="100"/>
        <c:noMultiLvlLbl val="0"/>
      </c:catAx>
      <c:valAx>
        <c:axId val="79764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9762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AD829-EE53-4FF4-A137-603266FE230C}" type="datetimeFigureOut">
              <a:rPr lang="en-US" smtClean="0"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2FF12-678C-4E2C-812F-A517ABEE3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88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5D262-820B-418D-BFE1-2520976C0E8A}" type="datetimeFigureOut">
              <a:rPr lang="en-US" smtClean="0"/>
              <a:pPr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299BD-DCB7-4740-BE74-16802C79B8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3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points: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Mortality rate has not changed, despite</a:t>
            </a:r>
            <a:r>
              <a:rPr lang="en-US" baseline="0" dirty="0" smtClean="0"/>
              <a:t> application of various tx modalities and levels of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Need tx approach that addresses not only medical aspects of illness (medical model) but lays foundation for core issues that pre-date the onset of the illness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Success of ACT in treating anxiety and depression suggest relevance for this population (insert stats on co-morbidity w/ED population)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Temperament factors: harm avoidance, self-directedness, reward dependence is wiring that gears a patient to be outwardly focused and often disconnected from personal values; High HA steers toward experiential avoidance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ED population (and frequently their families) have significant history of challenges with set shifting, being able to see the “forest for the trees” and willingness as it relates to change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101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details we</a:t>
            </a:r>
            <a:r>
              <a:rPr lang="en-US" baseline="0" dirty="0" smtClean="0"/>
              <a:t> should include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98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thoughts on this slide?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28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r>
              <a:rPr lang="en-US" baseline="0" dirty="0" smtClean="0"/>
              <a:t> of how Steph W’s life is different now vs when </a:t>
            </a:r>
            <a:r>
              <a:rPr lang="en-US" baseline="0" smtClean="0"/>
              <a:t>she entered tx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30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discussion here about typical</a:t>
            </a:r>
            <a:r>
              <a:rPr lang="en-US" baseline="0" dirty="0" smtClean="0"/>
              <a:t> modalities of tx – emphasis on the medical model (keeping in mind most clinicians in the audience have minimal experience with ED specifically, I would assume; also audience is biased against the medical modal; we must emphasize “hybrid” treatment because there are real physical problems)</a:t>
            </a:r>
          </a:p>
          <a:p>
            <a:r>
              <a:rPr lang="en-US" baseline="0" dirty="0" smtClean="0"/>
              <a:t>Discussion to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Challenges during transition of care – able to stabilize a patient behaviorally and medically, especially at higher levels of care, but during transition struggle to maintain abstinence from behaviors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Theoretically, not addressing core aspects of personality/temperament that pre-date the onset of the illness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53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discussion on how ED</a:t>
            </a:r>
            <a:r>
              <a:rPr lang="en-US" baseline="0" dirty="0" smtClean="0"/>
              <a:t> has played role in “managing these traits and experiences” from bio-psycho-social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48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Brief discussion on how ED</a:t>
            </a:r>
            <a:r>
              <a:rPr lang="en-US" baseline="0" dirty="0" smtClean="0"/>
              <a:t> has played role in “managing these traits and experiences” from bio-psycho-social perspective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97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 discussion</a:t>
            </a:r>
            <a:r>
              <a:rPr lang="en-US" baseline="0" dirty="0" smtClean="0"/>
              <a:t> re: traditional courses of tx – studies/applications of behaviorally-based tx models for ED population:</a:t>
            </a:r>
          </a:p>
          <a:p>
            <a:r>
              <a:rPr lang="en-US" baseline="0" dirty="0" smtClean="0"/>
              <a:t>FBT for adolescent/anorexia</a:t>
            </a:r>
          </a:p>
          <a:p>
            <a:r>
              <a:rPr lang="en-US" baseline="0" dirty="0" smtClean="0"/>
              <a:t>CBT for both</a:t>
            </a:r>
          </a:p>
          <a:p>
            <a:r>
              <a:rPr lang="en-US" baseline="0" dirty="0" smtClean="0"/>
              <a:t>DBT as a change model</a:t>
            </a:r>
          </a:p>
          <a:p>
            <a:r>
              <a:rPr lang="en-US" baseline="0" dirty="0" smtClean="0"/>
              <a:t>Challenges with these models: role of temperament and values work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88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want to add more detail here.</a:t>
            </a:r>
          </a:p>
          <a:p>
            <a:r>
              <a:rPr lang="en-US" dirty="0" smtClean="0"/>
              <a:t>Key points to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Provides visual framework within which to understand person’s experiences</a:t>
            </a:r>
            <a:r>
              <a:rPr lang="en-US" baseline="0" dirty="0" smtClean="0"/>
              <a:t> (both externally and internally)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Without shame/judgment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Help patient (and families) place ED within context – of person’s bio/psycho/social experience – and as </a:t>
            </a:r>
            <a:r>
              <a:rPr lang="en-US" i="1" baseline="0" dirty="0" smtClean="0"/>
              <a:t>one option </a:t>
            </a:r>
            <a:r>
              <a:rPr lang="en-US" baseline="0" dirty="0" smtClean="0"/>
              <a:t>to manage these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39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want to add more detail here.</a:t>
            </a:r>
          </a:p>
          <a:p>
            <a:r>
              <a:rPr lang="en-US" dirty="0" smtClean="0"/>
              <a:t>Key Points: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Emphasis on willingness – exploration focuses on ways patient may decide to manage experiences, traits differently than in the past (or using the 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Help patient (and families) place ED within context – of person’s bio/psycho/social experience – and as </a:t>
            </a:r>
            <a:r>
              <a:rPr lang="en-US" i="1" baseline="0" dirty="0" smtClean="0"/>
              <a:t>one option </a:t>
            </a:r>
            <a:r>
              <a:rPr lang="en-US" baseline="0" dirty="0" smtClean="0"/>
              <a:t>to manage these factors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39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 want to add more detail here.</a:t>
            </a:r>
          </a:p>
          <a:p>
            <a:r>
              <a:rPr lang="en-US" dirty="0" smtClean="0"/>
              <a:t>Key Points: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Re-connection and/or clarification around values – significant because majority of patients with EDs are in pre-contemplative state at best – need for motivational factors built-in to treatment model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Many ED patients struggle with low self-directedness – use of values as a way to identify purpose/meaning/direction in life is key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Even for </a:t>
            </a:r>
            <a:r>
              <a:rPr lang="en-US" altLang="en-US" dirty="0" err="1" smtClean="0"/>
              <a:t>pts</a:t>
            </a:r>
            <a:r>
              <a:rPr lang="en-US" altLang="en-US" dirty="0" smtClean="0"/>
              <a:t> who are motivate</a:t>
            </a:r>
            <a:r>
              <a:rPr lang="en-US" altLang="en-US" baseline="0" dirty="0" smtClean="0"/>
              <a:t>d – engaging in treatment is HARD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baseline="0" dirty="0" smtClean="0"/>
              <a:t>Study e</a:t>
            </a:r>
            <a:r>
              <a:rPr lang="en-US" altLang="en-US" dirty="0" smtClean="0"/>
              <a:t>valuated patient statements about desire to change vs. true behavioral change – far more difficult than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may initially recognize because they simply do not know true</a:t>
            </a:r>
            <a:r>
              <a:rPr lang="en-US" altLang="en-US" baseline="0" dirty="0" smtClean="0"/>
              <a:t> challenges of recovery/treatment environment; </a:t>
            </a:r>
            <a:r>
              <a:rPr lang="en-US" altLang="en-US" dirty="0" smtClean="0"/>
              <a:t>ED is one choice = NOT JUST SIMPLE EXTERNALIZATION OF ED – RATHER, it is an internal option and there may be others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39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more detail here, Rick, about specifics you would like audience to know about our use of psych</a:t>
            </a:r>
            <a:r>
              <a:rPr lang="en-US" baseline="0" dirty="0" smtClean="0"/>
              <a:t> testing, how we incorporate this into treatment and use as a way to measure change on beginning and end of treatment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299BD-DCB7-4740-BE74-16802C79B89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9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>
            <a:spLocks/>
          </p:cNvSpPr>
          <p:nvPr userDrawn="1"/>
        </p:nvSpPr>
        <p:spPr bwMode="auto">
          <a:xfrm flipH="1" flipV="1">
            <a:off x="-9525" y="5884336"/>
            <a:ext cx="9172194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rgbClr val="53692C">
              <a:alpha val="7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1" name="Picture 20" descr="swoosh summit purple.wmf"/>
          <p:cNvPicPr>
            <a:picLocks/>
          </p:cNvPicPr>
          <p:nvPr userDrawn="1"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0" y="6256870"/>
            <a:ext cx="6154591" cy="671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39EA2-F717-4932-86B9-9E4FFB8D0688}" type="datetime1">
              <a:rPr lang="en-US" smtClean="0"/>
              <a:pPr>
                <a:defRPr/>
              </a:pPr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00621" y="6356350"/>
            <a:ext cx="749569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 flipH="1" flipV="1">
            <a:off x="0" y="628755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F4EF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9213" y="68263"/>
            <a:ext cx="9045575" cy="0"/>
          </a:xfrm>
          <a:prstGeom prst="line">
            <a:avLst/>
          </a:prstGeom>
          <a:ln w="13335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669" y="6050738"/>
            <a:ext cx="1937500" cy="432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swoosh summit purple.wmf"/>
          <p:cNvPicPr>
            <a:picLocks/>
          </p:cNvPicPr>
          <p:nvPr userDrawn="1"/>
        </p:nvPicPr>
        <p:blipFill>
          <a:blip r:embed="rId2">
            <a:alphaModFix amt="72000"/>
          </a:blip>
          <a:stretch>
            <a:fillRect/>
          </a:stretch>
        </p:blipFill>
        <p:spPr>
          <a:xfrm>
            <a:off x="0" y="6256870"/>
            <a:ext cx="6154591" cy="671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72" y="274638"/>
            <a:ext cx="7782128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672" y="1600200"/>
            <a:ext cx="7782128" cy="43823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266B9-D1D9-47D0-B88A-24E7895B6296}" type="datetime1">
              <a:rPr lang="en-US" smtClean="0"/>
              <a:pPr>
                <a:defRPr/>
              </a:pPr>
              <a:t>5/23/2014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33786" y="6356350"/>
            <a:ext cx="52378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Freeform 14"/>
          <p:cNvSpPr>
            <a:spLocks/>
          </p:cNvSpPr>
          <p:nvPr userDrawn="1"/>
        </p:nvSpPr>
        <p:spPr bwMode="auto">
          <a:xfrm flipH="1" flipV="1">
            <a:off x="0" y="628755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F4EF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49213" y="68263"/>
            <a:ext cx="9045575" cy="0"/>
          </a:xfrm>
          <a:prstGeom prst="line">
            <a:avLst/>
          </a:prstGeom>
          <a:ln w="13335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633440" y="846507"/>
            <a:ext cx="9144" cy="0"/>
          </a:xfrm>
          <a:prstGeom prst="line">
            <a:avLst/>
          </a:prstGeom>
          <a:ln w="114300" cap="sq" cmpd="sng" algn="ctr">
            <a:solidFill>
              <a:srgbClr val="F0EAA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33440" y="998907"/>
            <a:ext cx="9144" cy="0"/>
          </a:xfrm>
          <a:prstGeom prst="line">
            <a:avLst/>
          </a:prstGeom>
          <a:ln w="11430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633440" y="694107"/>
            <a:ext cx="9144" cy="0"/>
          </a:xfrm>
          <a:prstGeom prst="line">
            <a:avLst/>
          </a:prstGeom>
          <a:ln w="114300" cap="sq" cmpd="sng" algn="ctr">
            <a:solidFill>
              <a:srgbClr val="53692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Freeform 20"/>
          <p:cNvSpPr>
            <a:spLocks/>
          </p:cNvSpPr>
          <p:nvPr userDrawn="1"/>
        </p:nvSpPr>
        <p:spPr bwMode="auto">
          <a:xfrm flipH="1" flipV="1">
            <a:off x="-9525" y="5884336"/>
            <a:ext cx="9172194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rgbClr val="53692C">
              <a:alpha val="7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669" y="6050738"/>
            <a:ext cx="1937500" cy="432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488" y="274638"/>
            <a:ext cx="7811311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3A031-4A27-4257-9E3A-7EAD6963D34C}" type="datetime1">
              <a:rPr lang="en-US" smtClean="0"/>
              <a:pPr>
                <a:defRPr/>
              </a:pPr>
              <a:t>5/23/2014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Freeform 13"/>
          <p:cNvSpPr>
            <a:spLocks/>
          </p:cNvSpPr>
          <p:nvPr userDrawn="1"/>
        </p:nvSpPr>
        <p:spPr bwMode="auto">
          <a:xfrm flipH="1" flipV="1">
            <a:off x="0" y="628755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F4EF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9213" y="68263"/>
            <a:ext cx="9045575" cy="0"/>
          </a:xfrm>
          <a:prstGeom prst="line">
            <a:avLst/>
          </a:prstGeom>
          <a:ln w="13335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633440" y="846507"/>
            <a:ext cx="9144" cy="0"/>
          </a:xfrm>
          <a:prstGeom prst="line">
            <a:avLst/>
          </a:prstGeom>
          <a:ln w="114300" cap="sq" cmpd="sng" algn="ctr">
            <a:solidFill>
              <a:srgbClr val="F0EAA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633440" y="998907"/>
            <a:ext cx="9144" cy="0"/>
          </a:xfrm>
          <a:prstGeom prst="line">
            <a:avLst/>
          </a:prstGeom>
          <a:ln w="11430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33440" y="694107"/>
            <a:ext cx="9144" cy="0"/>
          </a:xfrm>
          <a:prstGeom prst="line">
            <a:avLst/>
          </a:prstGeom>
          <a:ln w="114300" cap="sq" cmpd="sng" algn="ctr">
            <a:solidFill>
              <a:srgbClr val="53692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Freeform 19"/>
          <p:cNvSpPr>
            <a:spLocks/>
          </p:cNvSpPr>
          <p:nvPr userDrawn="1"/>
        </p:nvSpPr>
        <p:spPr bwMode="auto">
          <a:xfrm flipH="1" flipV="1">
            <a:off x="-9525" y="5884336"/>
            <a:ext cx="9172194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rgbClr val="53692C">
              <a:alpha val="7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669" y="6050738"/>
            <a:ext cx="1937500" cy="432530"/>
          </a:xfrm>
          <a:prstGeom prst="rect">
            <a:avLst/>
          </a:prstGeom>
        </p:spPr>
      </p:pic>
      <p:pic>
        <p:nvPicPr>
          <p:cNvPr id="22" name="Picture 21" descr="swoosh summit purple.wmf"/>
          <p:cNvPicPr>
            <a:picLocks/>
          </p:cNvPicPr>
          <p:nvPr userDrawn="1"/>
        </p:nvPicPr>
        <p:blipFill>
          <a:blip r:embed="rId3">
            <a:alphaModFix amt="72000"/>
          </a:blip>
          <a:stretch>
            <a:fillRect/>
          </a:stretch>
        </p:blipFill>
        <p:spPr>
          <a:xfrm>
            <a:off x="0" y="6256870"/>
            <a:ext cx="6154591" cy="671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0176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0176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EDE82-1A28-4EDF-9D19-6781EF08FD10}" type="datetime1">
              <a:rPr lang="en-US" smtClean="0"/>
              <a:pPr>
                <a:defRPr/>
              </a:pPr>
              <a:t>5/23/2014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Freeform 15"/>
          <p:cNvSpPr>
            <a:spLocks/>
          </p:cNvSpPr>
          <p:nvPr userDrawn="1"/>
        </p:nvSpPr>
        <p:spPr bwMode="auto">
          <a:xfrm flipH="1" flipV="1">
            <a:off x="0" y="628755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F4EF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9213" y="68263"/>
            <a:ext cx="9045575" cy="0"/>
          </a:xfrm>
          <a:prstGeom prst="line">
            <a:avLst/>
          </a:prstGeom>
          <a:ln w="13335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33440" y="846507"/>
            <a:ext cx="9144" cy="0"/>
          </a:xfrm>
          <a:prstGeom prst="line">
            <a:avLst/>
          </a:prstGeom>
          <a:ln w="114300" cap="sq" cmpd="sng" algn="ctr">
            <a:solidFill>
              <a:srgbClr val="F0EAA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633440" y="998907"/>
            <a:ext cx="9144" cy="0"/>
          </a:xfrm>
          <a:prstGeom prst="line">
            <a:avLst/>
          </a:prstGeom>
          <a:ln w="11430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633440" y="694107"/>
            <a:ext cx="9144" cy="0"/>
          </a:xfrm>
          <a:prstGeom prst="line">
            <a:avLst/>
          </a:prstGeom>
          <a:ln w="114300" cap="sq" cmpd="sng" algn="ctr">
            <a:solidFill>
              <a:srgbClr val="53692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reeform 21"/>
          <p:cNvSpPr>
            <a:spLocks/>
          </p:cNvSpPr>
          <p:nvPr userDrawn="1"/>
        </p:nvSpPr>
        <p:spPr bwMode="auto">
          <a:xfrm flipH="1" flipV="1">
            <a:off x="-9525" y="5884336"/>
            <a:ext cx="9172194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rgbClr val="53692C">
              <a:alpha val="7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669" y="6050738"/>
            <a:ext cx="1937500" cy="432530"/>
          </a:xfrm>
          <a:prstGeom prst="rect">
            <a:avLst/>
          </a:prstGeom>
        </p:spPr>
      </p:pic>
      <p:pic>
        <p:nvPicPr>
          <p:cNvPr id="24" name="Picture 23" descr="swoosh summit purple.wmf"/>
          <p:cNvPicPr>
            <a:picLocks/>
          </p:cNvPicPr>
          <p:nvPr userDrawn="1"/>
        </p:nvPicPr>
        <p:blipFill>
          <a:blip r:embed="rId3">
            <a:alphaModFix amt="72000"/>
          </a:blip>
          <a:stretch>
            <a:fillRect/>
          </a:stretch>
        </p:blipFill>
        <p:spPr>
          <a:xfrm>
            <a:off x="0" y="6256870"/>
            <a:ext cx="6154591" cy="671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16" y="274638"/>
            <a:ext cx="7801583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270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2709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27EB4-2D40-4F2F-BC12-E7C6B91D711F}" type="datetime1">
              <a:rPr lang="en-US" smtClean="0"/>
              <a:pPr>
                <a:defRPr/>
              </a:pPr>
              <a:t>5/23/2014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reeform 17"/>
          <p:cNvSpPr>
            <a:spLocks/>
          </p:cNvSpPr>
          <p:nvPr userDrawn="1"/>
        </p:nvSpPr>
        <p:spPr bwMode="auto">
          <a:xfrm flipH="1" flipV="1">
            <a:off x="0" y="628755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F4EF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9213" y="68263"/>
            <a:ext cx="9045575" cy="0"/>
          </a:xfrm>
          <a:prstGeom prst="line">
            <a:avLst/>
          </a:prstGeom>
          <a:ln w="13335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633440" y="846507"/>
            <a:ext cx="9144" cy="0"/>
          </a:xfrm>
          <a:prstGeom prst="line">
            <a:avLst/>
          </a:prstGeom>
          <a:ln w="114300" cap="sq" cmpd="sng" algn="ctr">
            <a:solidFill>
              <a:srgbClr val="F0EAA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33440" y="998907"/>
            <a:ext cx="9144" cy="0"/>
          </a:xfrm>
          <a:prstGeom prst="line">
            <a:avLst/>
          </a:prstGeom>
          <a:ln w="11430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33440" y="694107"/>
            <a:ext cx="9144" cy="0"/>
          </a:xfrm>
          <a:prstGeom prst="line">
            <a:avLst/>
          </a:prstGeom>
          <a:ln w="114300" cap="sq" cmpd="sng" algn="ctr">
            <a:solidFill>
              <a:srgbClr val="53692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Freeform 23"/>
          <p:cNvSpPr>
            <a:spLocks/>
          </p:cNvSpPr>
          <p:nvPr userDrawn="1"/>
        </p:nvSpPr>
        <p:spPr bwMode="auto">
          <a:xfrm flipH="1" flipV="1">
            <a:off x="-9525" y="5884336"/>
            <a:ext cx="9172194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rgbClr val="53692C">
              <a:alpha val="7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5" name="Picture 24" descr="ERC Summit Logo PM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18669" y="6036542"/>
            <a:ext cx="1937500" cy="460922"/>
          </a:xfrm>
          <a:prstGeom prst="rect">
            <a:avLst/>
          </a:prstGeom>
        </p:spPr>
      </p:pic>
      <p:pic>
        <p:nvPicPr>
          <p:cNvPr id="26" name="Picture 25" descr="swoosh summit purple.wmf"/>
          <p:cNvPicPr>
            <a:picLocks/>
          </p:cNvPicPr>
          <p:nvPr userDrawn="1"/>
        </p:nvPicPr>
        <p:blipFill>
          <a:blip r:embed="rId3">
            <a:alphaModFix amt="72000"/>
          </a:blip>
          <a:stretch>
            <a:fillRect/>
          </a:stretch>
        </p:blipFill>
        <p:spPr>
          <a:xfrm>
            <a:off x="0" y="6256870"/>
            <a:ext cx="6154591" cy="671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72891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566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32D4-1A34-4584-977F-660B4AA47135}" type="datetime1">
              <a:rPr lang="en-US" smtClean="0"/>
              <a:pPr>
                <a:defRPr/>
              </a:pPr>
              <a:t>5/23/2014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 flipH="1" flipV="1">
            <a:off x="0" y="628755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F4EF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9213" y="68263"/>
            <a:ext cx="9045575" cy="0"/>
          </a:xfrm>
          <a:prstGeom prst="line">
            <a:avLst/>
          </a:prstGeom>
          <a:ln w="13335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Freeform 18"/>
          <p:cNvSpPr>
            <a:spLocks/>
          </p:cNvSpPr>
          <p:nvPr userDrawn="1"/>
        </p:nvSpPr>
        <p:spPr bwMode="auto">
          <a:xfrm flipH="1" flipV="1">
            <a:off x="-9525" y="5884336"/>
            <a:ext cx="9172194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rgbClr val="53692C">
              <a:alpha val="7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" name="Picture 19" descr="ERC Summit Logo PM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18669" y="6036542"/>
            <a:ext cx="1937500" cy="460922"/>
          </a:xfrm>
          <a:prstGeom prst="rect">
            <a:avLst/>
          </a:prstGeom>
        </p:spPr>
      </p:pic>
      <p:pic>
        <p:nvPicPr>
          <p:cNvPr id="21" name="Picture 20" descr="swoosh summit purple.wmf"/>
          <p:cNvPicPr>
            <a:picLocks/>
          </p:cNvPicPr>
          <p:nvPr userDrawn="1"/>
        </p:nvPicPr>
        <p:blipFill>
          <a:blip r:embed="rId3">
            <a:alphaModFix amt="72000"/>
          </a:blip>
          <a:stretch>
            <a:fillRect/>
          </a:stretch>
        </p:blipFill>
        <p:spPr>
          <a:xfrm>
            <a:off x="0" y="6256870"/>
            <a:ext cx="6154591" cy="6712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958174"/>
          </a:xfrm>
          <a:prstGeom prst="rect">
            <a:avLst/>
          </a:prstGeom>
        </p:spPr>
        <p:txBody>
          <a:bodyPr anchor="t"/>
          <a:lstStyle>
            <a:lvl1pPr algn="ctr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EB41C-B509-4A03-8272-224FFF0F7B4C}" type="datetime1">
              <a:rPr lang="en-US" smtClean="0"/>
              <a:pPr>
                <a:defRPr/>
              </a:pPr>
              <a:t>5/23/2014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 flipH="1" flipV="1">
            <a:off x="0" y="628755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F4EF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9213" y="68263"/>
            <a:ext cx="9045575" cy="0"/>
          </a:xfrm>
          <a:prstGeom prst="line">
            <a:avLst/>
          </a:prstGeom>
          <a:ln w="13335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Freeform 18"/>
          <p:cNvSpPr>
            <a:spLocks/>
          </p:cNvSpPr>
          <p:nvPr userDrawn="1"/>
        </p:nvSpPr>
        <p:spPr bwMode="auto">
          <a:xfrm flipH="1" flipV="1">
            <a:off x="-9525" y="5884336"/>
            <a:ext cx="9172194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rgbClr val="53692C">
              <a:alpha val="7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669" y="6050738"/>
            <a:ext cx="1937500" cy="432530"/>
          </a:xfrm>
          <a:prstGeom prst="rect">
            <a:avLst/>
          </a:prstGeom>
        </p:spPr>
      </p:pic>
      <p:pic>
        <p:nvPicPr>
          <p:cNvPr id="21" name="Picture 20" descr="swoosh summit purple.wmf"/>
          <p:cNvPicPr>
            <a:picLocks/>
          </p:cNvPicPr>
          <p:nvPr userDrawn="1"/>
        </p:nvPicPr>
        <p:blipFill>
          <a:blip r:embed="rId3">
            <a:alphaModFix amt="72000"/>
          </a:blip>
          <a:stretch>
            <a:fillRect/>
          </a:stretch>
        </p:blipFill>
        <p:spPr>
          <a:xfrm>
            <a:off x="0" y="6256870"/>
            <a:ext cx="6154591" cy="671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/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E09B7-62FB-438D-909F-51BB721DF69E}" type="datetime1">
              <a:rPr lang="en-US" smtClean="0"/>
              <a:pPr>
                <a:defRPr/>
              </a:pPr>
              <a:t>5/23/2014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H="1" flipV="1">
            <a:off x="0" y="6287559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F4EFB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9213" y="68263"/>
            <a:ext cx="9045575" cy="0"/>
          </a:xfrm>
          <a:prstGeom prst="line">
            <a:avLst/>
          </a:prstGeom>
          <a:ln w="13335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33440" y="846507"/>
            <a:ext cx="9144" cy="0"/>
          </a:xfrm>
          <a:prstGeom prst="line">
            <a:avLst/>
          </a:prstGeom>
          <a:ln w="114300" cap="sq" cmpd="sng" algn="ctr">
            <a:solidFill>
              <a:srgbClr val="F0EAAB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33440" y="998907"/>
            <a:ext cx="9144" cy="0"/>
          </a:xfrm>
          <a:prstGeom prst="line">
            <a:avLst/>
          </a:prstGeom>
          <a:ln w="114300" cap="sq" cmpd="sng" algn="ctr">
            <a:solidFill>
              <a:srgbClr val="35175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633440" y="694107"/>
            <a:ext cx="9144" cy="0"/>
          </a:xfrm>
          <a:prstGeom prst="line">
            <a:avLst/>
          </a:prstGeom>
          <a:ln w="114300" cap="sq" cmpd="sng" algn="ctr">
            <a:solidFill>
              <a:srgbClr val="53692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Freeform 15"/>
          <p:cNvSpPr>
            <a:spLocks/>
          </p:cNvSpPr>
          <p:nvPr userDrawn="1"/>
        </p:nvSpPr>
        <p:spPr bwMode="auto">
          <a:xfrm flipH="1" flipV="1">
            <a:off x="-9525" y="5884336"/>
            <a:ext cx="9172194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rgbClr val="53692C">
              <a:alpha val="76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669" y="6050738"/>
            <a:ext cx="1937500" cy="432530"/>
          </a:xfrm>
          <a:prstGeom prst="rect">
            <a:avLst/>
          </a:prstGeom>
        </p:spPr>
      </p:pic>
      <p:pic>
        <p:nvPicPr>
          <p:cNvPr id="18" name="Picture 17" descr="swoosh summit purple.wmf"/>
          <p:cNvPicPr>
            <a:picLocks/>
          </p:cNvPicPr>
          <p:nvPr userDrawn="1"/>
        </p:nvPicPr>
        <p:blipFill>
          <a:blip r:embed="rId3">
            <a:alphaModFix amt="72000"/>
          </a:blip>
          <a:stretch>
            <a:fillRect/>
          </a:stretch>
        </p:blipFill>
        <p:spPr>
          <a:xfrm>
            <a:off x="0" y="6256870"/>
            <a:ext cx="6154591" cy="671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2" r:id="rId4"/>
    <p:sldLayoutId id="2147483653" r:id="rId5"/>
    <p:sldLayoutId id="2147483656" r:id="rId6"/>
    <p:sldLayoutId id="2147483657" r:id="rId7"/>
    <p:sldLayoutId id="2147483655" r:id="rId8"/>
    <p:sldLayoutId id="2147483658" r:id="rId9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37" charset="-128"/>
          <a:cs typeface="Geneva" pitchFamily="37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37" charset="-128"/>
          <a:cs typeface="Geneva" pitchFamily="3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37" charset="-128"/>
          <a:cs typeface="Geneva" pitchFamily="3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37" charset="-128"/>
          <a:cs typeface="Geneva" pitchFamily="3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37" charset="-128"/>
          <a:cs typeface="Geneva" pitchFamily="3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37" charset="-128"/>
          <a:cs typeface="Geneva" pitchFamily="37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37" charset="-128"/>
          <a:cs typeface="Geneva" pitchFamily="37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37" charset="-128"/>
          <a:cs typeface="Geneva" pitchFamily="37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pitchFamily="37" charset="-128"/>
          <a:cs typeface="Geneva" pitchFamily="37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7" charset="0"/>
        <a:buChar char="•"/>
        <a:defRPr sz="3200" kern="1200">
          <a:solidFill>
            <a:schemeClr val="tx1"/>
          </a:solidFill>
          <a:latin typeface="+mn-lt"/>
          <a:ea typeface="Geneva" pitchFamily="37" charset="-128"/>
          <a:cs typeface="Geneva" pitchFamily="37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7" charset="0"/>
        <a:buChar char="–"/>
        <a:defRPr sz="2800" kern="1200">
          <a:solidFill>
            <a:schemeClr val="tx1"/>
          </a:solidFill>
          <a:latin typeface="+mn-lt"/>
          <a:ea typeface="Geneva" pitchFamily="3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7" charset="0"/>
        <a:buChar char="•"/>
        <a:defRPr sz="2400" kern="1200">
          <a:solidFill>
            <a:schemeClr val="tx1"/>
          </a:solidFill>
          <a:latin typeface="+mn-lt"/>
          <a:ea typeface="Geneva" pitchFamily="3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7" charset="0"/>
        <a:buChar char="–"/>
        <a:defRPr sz="2000" kern="1200">
          <a:solidFill>
            <a:schemeClr val="tx1"/>
          </a:solidFill>
          <a:latin typeface="+mn-lt"/>
          <a:ea typeface="Geneva" pitchFamily="3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7" charset="0"/>
        <a:buChar char="»"/>
        <a:defRPr sz="2000" kern="1200">
          <a:solidFill>
            <a:schemeClr val="tx1"/>
          </a:solidFill>
          <a:latin typeface="+mn-lt"/>
          <a:ea typeface="Geneva" pitchFamily="3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287" y="1311008"/>
            <a:ext cx="8615190" cy="177165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Acceptance &amp; Commitment Therapy 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4000" i="1" dirty="0" smtClean="0"/>
              <a:t>In The Treatment of Eating Disorders 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Emmett Bishop, MD</a:t>
            </a:r>
            <a:br>
              <a:rPr lang="en-US" dirty="0" smtClean="0"/>
            </a:br>
            <a:r>
              <a:rPr lang="en-US" sz="1800" dirty="0" smtClean="0"/>
              <a:t>Eating Recovery Center, Denver, Colorado</a:t>
            </a:r>
          </a:p>
          <a:p>
            <a:r>
              <a:rPr lang="en-US" dirty="0" smtClean="0"/>
              <a:t>Jennifer Lombardi, MFT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Eating Recovery </a:t>
            </a:r>
            <a:r>
              <a:rPr lang="en-US" sz="1800" dirty="0" smtClean="0"/>
              <a:t>Center of California, Sacramento, California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672" y="1417638"/>
            <a:ext cx="7782128" cy="4564873"/>
          </a:xfrm>
        </p:spPr>
        <p:txBody>
          <a:bodyPr/>
          <a:lstStyle/>
          <a:p>
            <a:r>
              <a:rPr lang="en-US" dirty="0" smtClean="0"/>
              <a:t>Values</a:t>
            </a:r>
          </a:p>
          <a:p>
            <a:pPr lvl="1"/>
            <a:r>
              <a:rPr lang="en-US" sz="2600" dirty="0" smtClean="0"/>
              <a:t>Explore life beyond ED</a:t>
            </a:r>
          </a:p>
          <a:p>
            <a:pPr lvl="1"/>
            <a:r>
              <a:rPr lang="en-US" sz="2600" i="1" dirty="0" smtClean="0"/>
              <a:t>What do ED patients state that they want from treatment?</a:t>
            </a:r>
          </a:p>
          <a:p>
            <a:pPr lvl="2"/>
            <a:r>
              <a:rPr lang="en-US" sz="2200" i="1" dirty="0" smtClean="0"/>
              <a:t>Motivational </a:t>
            </a:r>
            <a:r>
              <a:rPr lang="en-US" sz="2200" i="1" dirty="0"/>
              <a:t>“hooks</a:t>
            </a:r>
            <a:r>
              <a:rPr lang="en-US" sz="2200" i="1" dirty="0" smtClean="0"/>
              <a:t>”*</a:t>
            </a:r>
            <a:endParaRPr lang="en-US" sz="2200" i="1" dirty="0"/>
          </a:p>
          <a:p>
            <a:pPr lvl="3">
              <a:lnSpc>
                <a:spcPct val="90000"/>
              </a:lnSpc>
              <a:defRPr/>
            </a:pPr>
            <a:r>
              <a:rPr lang="en-US" sz="2400" i="1" dirty="0"/>
              <a:t>Firm empathy</a:t>
            </a:r>
          </a:p>
          <a:p>
            <a:pPr lvl="3">
              <a:lnSpc>
                <a:spcPct val="90000"/>
              </a:lnSpc>
              <a:defRPr/>
            </a:pPr>
            <a:r>
              <a:rPr lang="en-US" sz="2400" i="1" dirty="0"/>
              <a:t>ED is </a:t>
            </a:r>
            <a:r>
              <a:rPr lang="en-US" sz="2400" i="1" u="sng" dirty="0"/>
              <a:t>one choice </a:t>
            </a:r>
            <a:r>
              <a:rPr lang="en-US" sz="2400" i="1" dirty="0"/>
              <a:t>of managing</a:t>
            </a:r>
          </a:p>
          <a:p>
            <a:pPr lvl="3">
              <a:lnSpc>
                <a:spcPct val="90000"/>
              </a:lnSpc>
              <a:defRPr/>
            </a:pPr>
            <a:r>
              <a:rPr lang="en-US" sz="2400" i="1" dirty="0"/>
              <a:t>Weave motivational/values work into </a:t>
            </a:r>
            <a:r>
              <a:rPr lang="en-US" sz="2400" i="1" dirty="0" smtClean="0"/>
              <a:t>treatment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Committed action connected to values</a:t>
            </a:r>
            <a:br>
              <a:rPr lang="en-US" dirty="0" smtClean="0"/>
            </a:br>
            <a:endParaRPr lang="en-US" dirty="0" smtClean="0"/>
          </a:p>
          <a:p>
            <a:pPr marL="114300" indent="0">
              <a:lnSpc>
                <a:spcPct val="90000"/>
              </a:lnSpc>
              <a:buNone/>
              <a:defRPr/>
            </a:pPr>
            <a:r>
              <a:rPr lang="en-US" sz="1800" i="1" dirty="0"/>
              <a:t>(Glenn Waller, 2012)</a:t>
            </a:r>
          </a:p>
          <a:p>
            <a:pPr marL="114300" indent="0">
              <a:lnSpc>
                <a:spcPct val="90000"/>
              </a:lnSpc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70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TCI</a:t>
            </a:r>
          </a:p>
          <a:p>
            <a:r>
              <a:rPr lang="en-US" dirty="0" smtClean="0"/>
              <a:t>AAQ-W</a:t>
            </a:r>
          </a:p>
          <a:p>
            <a:r>
              <a:rPr lang="en-US" dirty="0" smtClean="0"/>
              <a:t>BI-AAQ</a:t>
            </a:r>
          </a:p>
          <a:p>
            <a:r>
              <a:rPr lang="en-US" dirty="0" smtClean="0"/>
              <a:t>CAQ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351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AAQ-W</a:t>
            </a:r>
            <a:br>
              <a:rPr lang="en-US" dirty="0" smtClean="0"/>
            </a:br>
            <a:r>
              <a:rPr lang="en-US" dirty="0" smtClean="0"/>
              <a:t>N=521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D36A55-F88A-D94D-8592-A9B4F11B831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32025"/>
              </p:ext>
            </p:extLst>
          </p:nvPr>
        </p:nvGraphicFramePr>
        <p:xfrm>
          <a:off x="693019" y="1761423"/>
          <a:ext cx="8212462" cy="421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2993457" y="2069432"/>
            <a:ext cx="3830855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24312" y="2069432"/>
            <a:ext cx="0" cy="76039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00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BI-AAQ</a:t>
            </a:r>
            <a:br>
              <a:rPr lang="en-US" dirty="0" smtClean="0"/>
            </a:br>
            <a:r>
              <a:rPr lang="en-US" dirty="0" smtClean="0"/>
              <a:t>N=465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D36A55-F88A-D94D-8592-A9B4F11B831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188878"/>
              </p:ext>
            </p:extLst>
          </p:nvPr>
        </p:nvGraphicFramePr>
        <p:xfrm>
          <a:off x="654518" y="1713296"/>
          <a:ext cx="8250963" cy="4427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2868328" y="1713296"/>
            <a:ext cx="3955983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824311" y="1713296"/>
            <a:ext cx="0" cy="76039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8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72" y="274638"/>
            <a:ext cx="8133450" cy="1143000"/>
          </a:xfrm>
        </p:spPr>
        <p:txBody>
          <a:bodyPr/>
          <a:lstStyle/>
          <a:p>
            <a:r>
              <a:rPr lang="en-US" dirty="0" smtClean="0"/>
              <a:t>Eating Disorder Index Correlations</a:t>
            </a:r>
            <a:br>
              <a:rPr lang="en-US" dirty="0" smtClean="0"/>
            </a:br>
            <a:r>
              <a:rPr lang="en-US" dirty="0" smtClean="0"/>
              <a:t>N=833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019638"/>
              </p:ext>
            </p:extLst>
          </p:nvPr>
        </p:nvGraphicFramePr>
        <p:xfrm>
          <a:off x="683776" y="1870201"/>
          <a:ext cx="3676467" cy="2900995"/>
        </p:xfrm>
        <a:graphic>
          <a:graphicData uri="http://schemas.openxmlformats.org/drawingml/2006/table">
            <a:tbl>
              <a:tblPr/>
              <a:tblGrid>
                <a:gridCol w="2687726"/>
                <a:gridCol w="988741"/>
              </a:tblGrid>
              <a:tr h="27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AAQ-W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Affective Problems Composite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Asceticism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Body Dissatisfaction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Drive for Thinness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Eating Disorder Risk Composite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Ineffectiveness Composite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Interoceptive Deficits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Self Esteem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Overcontrol Composite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4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Personal Alienation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D36A55-F88A-D94D-8592-A9B4F11B831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645203"/>
              </p:ext>
            </p:extLst>
          </p:nvPr>
        </p:nvGraphicFramePr>
        <p:xfrm>
          <a:off x="4813300" y="1870201"/>
          <a:ext cx="3873500" cy="1773555"/>
        </p:xfrm>
        <a:graphic>
          <a:graphicData uri="http://schemas.openxmlformats.org/drawingml/2006/table">
            <a:tbl>
              <a:tblPr/>
              <a:tblGrid>
                <a:gridCol w="2665529"/>
                <a:gridCol w="1207971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BI-AAQ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Body Dissatisfaction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Drive for Thinness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Eating Disorder Risk Composite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Ineffectiveness Composite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Low SelfEsteem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Overcontrol Composite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5129" y="5765533"/>
            <a:ext cx="3705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Correlations &gt;0.5 are included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5721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72" y="274638"/>
            <a:ext cx="8133450" cy="1143000"/>
          </a:xfrm>
        </p:spPr>
        <p:txBody>
          <a:bodyPr/>
          <a:lstStyle/>
          <a:p>
            <a:r>
              <a:rPr lang="en-US" dirty="0" smtClean="0"/>
              <a:t>Temperament and Character Inventory Correlations N=857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D36A55-F88A-D94D-8592-A9B4F11B831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129" y="5765533"/>
            <a:ext cx="3705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Correlations &gt;0.3 are included</a:t>
            </a:r>
            <a:endParaRPr lang="en-US" sz="1600" dirty="0">
              <a:latin typeface="+mn-lt"/>
            </a:endParaRPr>
          </a:p>
        </p:txBody>
      </p:sp>
      <p:graphicFrame>
        <p:nvGraphicFramePr>
          <p:cNvPr id="10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920530"/>
              </p:ext>
            </p:extLst>
          </p:nvPr>
        </p:nvGraphicFramePr>
        <p:xfrm>
          <a:off x="683776" y="1870201"/>
          <a:ext cx="3676467" cy="797120"/>
        </p:xfrm>
        <a:graphic>
          <a:graphicData uri="http://schemas.openxmlformats.org/drawingml/2006/table">
            <a:tbl>
              <a:tblPr/>
              <a:tblGrid>
                <a:gridCol w="2687726"/>
                <a:gridCol w="988741"/>
              </a:tblGrid>
              <a:tr h="2744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AAQ-W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 Avoidance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3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Self Directedness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-0.492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669023"/>
              </p:ext>
            </p:extLst>
          </p:nvPr>
        </p:nvGraphicFramePr>
        <p:xfrm>
          <a:off x="4813300" y="1870201"/>
          <a:ext cx="3873500" cy="760095"/>
        </p:xfrm>
        <a:graphic>
          <a:graphicData uri="http://schemas.openxmlformats.org/drawingml/2006/table">
            <a:tbl>
              <a:tblPr/>
              <a:tblGrid>
                <a:gridCol w="2665529"/>
                <a:gridCol w="1207971"/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BI-AAQ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 Avoidance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Self Directedness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-0.358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69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672" y="1124466"/>
            <a:ext cx="7782128" cy="4858046"/>
          </a:xfrm>
        </p:spPr>
        <p:txBody>
          <a:bodyPr/>
          <a:lstStyle/>
          <a:p>
            <a:r>
              <a:rPr lang="en-US" dirty="0" smtClean="0"/>
              <a:t>Female patient</a:t>
            </a:r>
          </a:p>
          <a:p>
            <a:pPr lvl="1"/>
            <a:r>
              <a:rPr lang="en-US" dirty="0" smtClean="0"/>
              <a:t>Age 35 at onset of IOP tx </a:t>
            </a:r>
          </a:p>
          <a:p>
            <a:pPr lvl="1"/>
            <a:r>
              <a:rPr lang="en-US" dirty="0" smtClean="0"/>
              <a:t>Multiple treatment episodes beginning age 26</a:t>
            </a:r>
          </a:p>
          <a:p>
            <a:pPr lvl="2"/>
            <a:r>
              <a:rPr lang="en-US" dirty="0" smtClean="0"/>
              <a:t>Inpatient psych, residential, PHP, IOP, OP</a:t>
            </a:r>
          </a:p>
          <a:p>
            <a:pPr lvl="1"/>
            <a:r>
              <a:rPr lang="en-US" dirty="0" smtClean="0"/>
              <a:t>History of AN &amp; BN beginning at age 14</a:t>
            </a:r>
          </a:p>
          <a:p>
            <a:pPr lvl="1"/>
            <a:r>
              <a:rPr lang="en-US" dirty="0" smtClean="0"/>
              <a:t>Co-morbid PTSD, major depressive disorder</a:t>
            </a:r>
          </a:p>
          <a:p>
            <a:pPr lvl="1"/>
            <a:r>
              <a:rPr lang="en-US" dirty="0" smtClean="0"/>
              <a:t>Trauma</a:t>
            </a:r>
          </a:p>
          <a:p>
            <a:pPr lvl="2"/>
            <a:r>
              <a:rPr lang="en-US" dirty="0" smtClean="0"/>
              <a:t>Sexual abuse beginning at age 5</a:t>
            </a:r>
          </a:p>
          <a:p>
            <a:pPr lvl="1"/>
            <a:r>
              <a:rPr lang="en-US" dirty="0" smtClean="0"/>
              <a:t>College graduate</a:t>
            </a:r>
          </a:p>
          <a:p>
            <a:pPr lvl="1"/>
            <a:r>
              <a:rPr lang="en-US" dirty="0" smtClean="0"/>
              <a:t>Social isolation</a:t>
            </a:r>
          </a:p>
        </p:txBody>
      </p:sp>
    </p:spTree>
    <p:extLst>
      <p:ext uri="{BB962C8B-B14F-4D97-AF65-F5344CB8AC3E}">
        <p14:creationId xmlns:p14="http://schemas.microsoft.com/office/powerpoint/2010/main" val="1270740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672" y="1050324"/>
            <a:ext cx="7782128" cy="4932187"/>
          </a:xfrm>
        </p:spPr>
        <p:txBody>
          <a:bodyPr/>
          <a:lstStyle/>
          <a:p>
            <a:r>
              <a:rPr lang="en-US" sz="2800" dirty="0" smtClean="0"/>
              <a:t>Treatment modalities</a:t>
            </a:r>
          </a:p>
          <a:p>
            <a:pPr lvl="1"/>
            <a:r>
              <a:rPr lang="en-US" sz="2400" dirty="0" smtClean="0"/>
              <a:t>CBT</a:t>
            </a:r>
          </a:p>
          <a:p>
            <a:pPr lvl="1"/>
            <a:r>
              <a:rPr lang="en-US" sz="2400" dirty="0" smtClean="0"/>
              <a:t>DBT</a:t>
            </a:r>
          </a:p>
          <a:p>
            <a:pPr lvl="1"/>
            <a:r>
              <a:rPr lang="en-US" sz="2400" dirty="0" smtClean="0"/>
              <a:t>Family systems work</a:t>
            </a:r>
          </a:p>
          <a:p>
            <a:pPr lvl="1"/>
            <a:r>
              <a:rPr lang="en-US" sz="2400" dirty="0" smtClean="0"/>
              <a:t>Art therapy</a:t>
            </a:r>
          </a:p>
          <a:p>
            <a:pPr lvl="1"/>
            <a:r>
              <a:rPr lang="en-US" sz="2400" dirty="0" smtClean="0"/>
              <a:t>Psychodynamic</a:t>
            </a:r>
          </a:p>
          <a:p>
            <a:r>
              <a:rPr lang="en-US" sz="2800" dirty="0" smtClean="0"/>
              <a:t>Results:</a:t>
            </a:r>
          </a:p>
          <a:p>
            <a:pPr lvl="1"/>
            <a:r>
              <a:rPr lang="en-US" sz="2400" dirty="0" smtClean="0"/>
              <a:t>Repeated episodes of gaining weight, social improvement while in treatment</a:t>
            </a:r>
          </a:p>
          <a:p>
            <a:pPr lvl="1"/>
            <a:r>
              <a:rPr lang="en-US" sz="2400" dirty="0" smtClean="0"/>
              <a:t>Relapse, on average, within 6 months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5350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in focus of treatment</a:t>
            </a:r>
          </a:p>
          <a:p>
            <a:pPr lvl="1"/>
            <a:r>
              <a:rPr lang="en-US" dirty="0" smtClean="0"/>
              <a:t>Willingness</a:t>
            </a:r>
          </a:p>
          <a:p>
            <a:pPr lvl="2"/>
            <a:r>
              <a:rPr lang="en-US" dirty="0" smtClean="0"/>
              <a:t>Specifically around trauma &amp; involvement of support system</a:t>
            </a:r>
          </a:p>
          <a:p>
            <a:pPr lvl="1"/>
            <a:r>
              <a:rPr lang="en-US" dirty="0" smtClean="0"/>
              <a:t>Acceptance</a:t>
            </a:r>
          </a:p>
          <a:p>
            <a:pPr lvl="2"/>
            <a:r>
              <a:rPr lang="en-US" dirty="0" smtClean="0"/>
              <a:t>Limitations of family system, loss of stepfather</a:t>
            </a:r>
          </a:p>
          <a:p>
            <a:pPr lvl="1"/>
            <a:r>
              <a:rPr lang="en-US" dirty="0" smtClean="0"/>
              <a:t>Values</a:t>
            </a:r>
          </a:p>
          <a:p>
            <a:pPr lvl="2"/>
            <a:r>
              <a:rPr lang="en-US" dirty="0" smtClean="0"/>
              <a:t>Social connection, career/meaning of work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88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672" y="1235676"/>
            <a:ext cx="7782128" cy="4746835"/>
          </a:xfrm>
        </p:spPr>
        <p:txBody>
          <a:bodyPr/>
          <a:lstStyle/>
          <a:p>
            <a:r>
              <a:rPr lang="en-US" sz="2800" dirty="0" smtClean="0"/>
              <a:t>Biology</a:t>
            </a:r>
          </a:p>
          <a:p>
            <a:pPr lvl="1"/>
            <a:r>
              <a:rPr lang="en-US" sz="2400" dirty="0" smtClean="0"/>
              <a:t>Decreased medications </a:t>
            </a:r>
          </a:p>
          <a:p>
            <a:pPr lvl="1"/>
            <a:r>
              <a:rPr lang="en-US" sz="2400" dirty="0" smtClean="0"/>
              <a:t>Depressive </a:t>
            </a:r>
            <a:r>
              <a:rPr lang="en-US" sz="2400" dirty="0" err="1" smtClean="0"/>
              <a:t>sx</a:t>
            </a:r>
            <a:r>
              <a:rPr lang="en-US" sz="2400" dirty="0" smtClean="0"/>
              <a:t> decreased</a:t>
            </a:r>
          </a:p>
          <a:p>
            <a:r>
              <a:rPr lang="en-US" sz="2800" dirty="0" smtClean="0"/>
              <a:t>Temperament</a:t>
            </a:r>
          </a:p>
          <a:p>
            <a:pPr lvl="1"/>
            <a:r>
              <a:rPr lang="en-US" sz="2400" dirty="0" smtClean="0"/>
              <a:t>Increased assertiveness</a:t>
            </a:r>
          </a:p>
          <a:p>
            <a:pPr lvl="1"/>
            <a:r>
              <a:rPr lang="en-US" sz="2400" dirty="0" smtClean="0"/>
              <a:t>Ability to engage in self-care</a:t>
            </a:r>
          </a:p>
          <a:p>
            <a:pPr lvl="1"/>
            <a:r>
              <a:rPr lang="en-US" sz="2400" dirty="0" smtClean="0"/>
              <a:t>Imperfection in work</a:t>
            </a:r>
          </a:p>
          <a:p>
            <a:r>
              <a:rPr lang="en-US" sz="2800" dirty="0" smtClean="0"/>
              <a:t>Social</a:t>
            </a:r>
          </a:p>
          <a:p>
            <a:pPr lvl="1"/>
            <a:r>
              <a:rPr lang="en-US" sz="2400" dirty="0" smtClean="0"/>
              <a:t>Roommate</a:t>
            </a:r>
          </a:p>
          <a:p>
            <a:pPr lvl="1"/>
            <a:r>
              <a:rPr lang="en-US" sz="2400" dirty="0" smtClean="0"/>
              <a:t>Social activities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4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</a:p>
          <a:p>
            <a:pPr lvl="1"/>
            <a:r>
              <a:rPr lang="en-US" dirty="0" smtClean="0"/>
              <a:t>Highest mortality rate of any mental illness</a:t>
            </a:r>
          </a:p>
          <a:p>
            <a:pPr lvl="1"/>
            <a:r>
              <a:rPr lang="en-US" dirty="0" smtClean="0"/>
              <a:t>High non-response and relapse rates</a:t>
            </a:r>
          </a:p>
          <a:p>
            <a:pPr lvl="1"/>
            <a:r>
              <a:rPr lang="en-US" dirty="0" smtClean="0"/>
              <a:t>Prevalence of co-morbid anxiety &amp; depression</a:t>
            </a:r>
          </a:p>
          <a:p>
            <a:pPr lvl="1"/>
            <a:r>
              <a:rPr lang="en-US" dirty="0" smtClean="0"/>
              <a:t>Temperament</a:t>
            </a:r>
          </a:p>
        </p:txBody>
      </p:sp>
    </p:spTree>
    <p:extLst>
      <p:ext uri="{BB962C8B-B14F-4D97-AF65-F5344CB8AC3E}">
        <p14:creationId xmlns:p14="http://schemas.microsoft.com/office/powerpoint/2010/main" val="349421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Disorder Treatment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Inpatient </a:t>
            </a:r>
          </a:p>
          <a:p>
            <a:r>
              <a:rPr lang="en-US" dirty="0" smtClean="0"/>
              <a:t>Residential</a:t>
            </a:r>
          </a:p>
          <a:p>
            <a:r>
              <a:rPr lang="en-US" dirty="0" smtClean="0"/>
              <a:t>Partial Hospitalization/Day Treatment</a:t>
            </a:r>
          </a:p>
          <a:p>
            <a:r>
              <a:rPr lang="en-US" dirty="0" smtClean="0"/>
              <a:t>Intensive Outpatient</a:t>
            </a:r>
          </a:p>
          <a:p>
            <a:r>
              <a:rPr lang="en-US" dirty="0" smtClean="0"/>
              <a:t>Outpatient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ED “Manages”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672" y="1149178"/>
            <a:ext cx="7782128" cy="4833333"/>
          </a:xfrm>
        </p:spPr>
        <p:txBody>
          <a:bodyPr/>
          <a:lstStyle/>
          <a:p>
            <a:r>
              <a:rPr lang="en-US" dirty="0" smtClean="0"/>
              <a:t>Anorexia</a:t>
            </a:r>
          </a:p>
          <a:p>
            <a:pPr lvl="1"/>
            <a:r>
              <a:rPr lang="en-US" sz="1800" dirty="0" smtClean="0"/>
              <a:t>Biology</a:t>
            </a:r>
          </a:p>
          <a:p>
            <a:pPr lvl="2"/>
            <a:r>
              <a:rPr lang="en-US" sz="1800" dirty="0" smtClean="0"/>
              <a:t>Serotonergic system overactive – restricting decreases anxiety</a:t>
            </a:r>
          </a:p>
          <a:p>
            <a:pPr lvl="2"/>
            <a:r>
              <a:rPr lang="en-US" sz="1800" dirty="0" smtClean="0"/>
              <a:t>Imbalance in dopamine/serotonin systems</a:t>
            </a:r>
          </a:p>
          <a:p>
            <a:pPr lvl="2"/>
            <a:r>
              <a:rPr lang="en-US" sz="1800" dirty="0" smtClean="0"/>
              <a:t>Aversive response to DA release with food </a:t>
            </a:r>
          </a:p>
          <a:p>
            <a:pPr lvl="1"/>
            <a:r>
              <a:rPr lang="en-US" sz="1800" dirty="0" smtClean="0"/>
              <a:t>Temperament</a:t>
            </a:r>
          </a:p>
          <a:p>
            <a:pPr lvl="2"/>
            <a:r>
              <a:rPr lang="en-US" sz="1800" dirty="0" smtClean="0"/>
              <a:t>Harm avoidance</a:t>
            </a:r>
          </a:p>
          <a:p>
            <a:pPr lvl="2"/>
            <a:r>
              <a:rPr lang="en-US" sz="1800" dirty="0" smtClean="0"/>
              <a:t>Novelty seeking</a:t>
            </a:r>
          </a:p>
          <a:p>
            <a:pPr lvl="2"/>
            <a:r>
              <a:rPr lang="en-US" sz="1800" dirty="0" smtClean="0"/>
              <a:t>Reward dependence</a:t>
            </a:r>
          </a:p>
          <a:p>
            <a:pPr lvl="2"/>
            <a:r>
              <a:rPr lang="en-US" sz="1800" dirty="0" smtClean="0"/>
              <a:t>Self-directedness</a:t>
            </a:r>
          </a:p>
          <a:p>
            <a:pPr lvl="1"/>
            <a:r>
              <a:rPr lang="en-US" sz="1800" dirty="0" smtClean="0"/>
              <a:t>Social</a:t>
            </a:r>
          </a:p>
          <a:p>
            <a:pPr lvl="2"/>
            <a:r>
              <a:rPr lang="en-US" sz="1800" dirty="0" smtClean="0"/>
              <a:t>Experiential avoidance</a:t>
            </a:r>
          </a:p>
          <a:p>
            <a:pPr lvl="2"/>
            <a:r>
              <a:rPr lang="en-US" sz="1800" dirty="0" smtClean="0"/>
              <a:t>Withdrawal and/or hyper-vigilance related to performance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72" y="274638"/>
            <a:ext cx="8239328" cy="1143000"/>
          </a:xfrm>
        </p:spPr>
        <p:txBody>
          <a:bodyPr/>
          <a:lstStyle/>
          <a:p>
            <a:r>
              <a:rPr lang="en-US" sz="3600" b="1" dirty="0" smtClean="0"/>
              <a:t>Temperament and Character Inventory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5D36A55-F88A-D94D-8592-A9B4F11B831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0" y="1223962"/>
          <a:ext cx="9144000" cy="4644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391886" y="3436536"/>
            <a:ext cx="7536263" cy="1004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ED “Manages”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672" y="1248032"/>
            <a:ext cx="7782128" cy="4734479"/>
          </a:xfrm>
        </p:spPr>
        <p:txBody>
          <a:bodyPr/>
          <a:lstStyle/>
          <a:p>
            <a:r>
              <a:rPr lang="en-US" sz="2800" dirty="0" smtClean="0"/>
              <a:t>Bulimia</a:t>
            </a:r>
          </a:p>
          <a:p>
            <a:pPr lvl="1"/>
            <a:r>
              <a:rPr lang="en-US" sz="2400" dirty="0" smtClean="0"/>
              <a:t>Biology</a:t>
            </a:r>
          </a:p>
          <a:p>
            <a:pPr lvl="2"/>
            <a:r>
              <a:rPr lang="en-US" sz="2000" dirty="0" smtClean="0"/>
              <a:t>Endogenous opiate release with purging</a:t>
            </a:r>
          </a:p>
          <a:p>
            <a:pPr lvl="2"/>
            <a:r>
              <a:rPr lang="en-US" sz="2000" dirty="0" smtClean="0"/>
              <a:t>Reward circuitry</a:t>
            </a:r>
          </a:p>
          <a:p>
            <a:pPr lvl="1"/>
            <a:r>
              <a:rPr lang="en-US" sz="2400" dirty="0" smtClean="0"/>
              <a:t>Temperament</a:t>
            </a:r>
          </a:p>
          <a:p>
            <a:pPr lvl="2"/>
            <a:r>
              <a:rPr lang="en-US" sz="2000" dirty="0" smtClean="0"/>
              <a:t>Harm Avoidance</a:t>
            </a:r>
          </a:p>
          <a:p>
            <a:pPr lvl="2"/>
            <a:r>
              <a:rPr lang="en-US" sz="2000" dirty="0" smtClean="0"/>
              <a:t>Novelty seeking</a:t>
            </a:r>
          </a:p>
          <a:p>
            <a:pPr lvl="2"/>
            <a:r>
              <a:rPr lang="en-US" sz="2000" dirty="0" smtClean="0"/>
              <a:t>Self-directedness</a:t>
            </a:r>
          </a:p>
          <a:p>
            <a:pPr lvl="1"/>
            <a:r>
              <a:rPr lang="en-US" sz="2400" dirty="0" smtClean="0"/>
              <a:t>Social</a:t>
            </a:r>
          </a:p>
          <a:p>
            <a:pPr lvl="2"/>
            <a:r>
              <a:rPr lang="en-US" sz="2000" dirty="0" smtClean="0"/>
              <a:t>Experiential avoidance</a:t>
            </a:r>
          </a:p>
          <a:p>
            <a:pPr lvl="2"/>
            <a:r>
              <a:rPr lang="en-US" sz="2000" dirty="0" smtClean="0"/>
              <a:t>Emotion-regulation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273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Family-based therapy</a:t>
            </a:r>
          </a:p>
          <a:p>
            <a:r>
              <a:rPr lang="en-US" dirty="0" smtClean="0"/>
              <a:t>CBT</a:t>
            </a:r>
          </a:p>
          <a:p>
            <a:r>
              <a:rPr lang="en-US" dirty="0" smtClean="0"/>
              <a:t>DBT</a:t>
            </a:r>
          </a:p>
          <a:p>
            <a:r>
              <a:rPr lang="en-US" dirty="0" smtClean="0"/>
              <a:t>Initial medical focus</a:t>
            </a:r>
          </a:p>
          <a:p>
            <a:pPr lvl="1"/>
            <a:r>
              <a:rPr lang="en-US" dirty="0" smtClean="0"/>
              <a:t>Followed by behavioral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Contextual framework</a:t>
            </a:r>
          </a:p>
          <a:p>
            <a:pPr lvl="1"/>
            <a:r>
              <a:rPr lang="en-US" i="1" dirty="0" smtClean="0"/>
              <a:t>“… families may </a:t>
            </a:r>
            <a:r>
              <a:rPr lang="en-US" i="1" dirty="0"/>
              <a:t>benefit from using both practical strategies such a feeding support and also theoretical strategies such as psycho- education </a:t>
            </a:r>
            <a:r>
              <a:rPr lang="en-US" i="1" dirty="0" smtClean="0"/>
              <a:t>about </a:t>
            </a:r>
            <a:r>
              <a:rPr lang="en-US" i="1" dirty="0"/>
              <a:t>the illness</a:t>
            </a:r>
            <a:r>
              <a:rPr lang="en-US" i="1" dirty="0" smtClean="0"/>
              <a:t>.”</a:t>
            </a:r>
          </a:p>
          <a:p>
            <a:pPr lvl="1"/>
            <a:r>
              <a:rPr lang="en-US" dirty="0" smtClean="0"/>
              <a:t>Reframes the illness in a non-shaming way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sz="1800" i="1" dirty="0"/>
              <a:t>(</a:t>
            </a:r>
            <a:r>
              <a:rPr lang="en-US" sz="1800" i="1" dirty="0" err="1"/>
              <a:t>LoTempio</a:t>
            </a:r>
            <a:r>
              <a:rPr lang="en-US" sz="1800" i="1" dirty="0"/>
              <a:t>, et al, 2013)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369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672" y="1417638"/>
            <a:ext cx="7782128" cy="4564873"/>
          </a:xfrm>
        </p:spPr>
        <p:txBody>
          <a:bodyPr/>
          <a:lstStyle/>
          <a:p>
            <a:r>
              <a:rPr lang="en-US" dirty="0" smtClean="0"/>
              <a:t>Willingness </a:t>
            </a:r>
          </a:p>
          <a:p>
            <a:pPr lvl="1"/>
            <a:r>
              <a:rPr lang="en-US" dirty="0" smtClean="0"/>
              <a:t>Considers what patients say that do not want from therapist/treatment*</a:t>
            </a:r>
          </a:p>
          <a:p>
            <a:pPr lvl="2">
              <a:defRPr/>
            </a:pPr>
            <a:r>
              <a:rPr lang="en-US" i="1" dirty="0" smtClean="0"/>
              <a:t>Lack </a:t>
            </a:r>
            <a:r>
              <a:rPr lang="en-US" i="1" dirty="0"/>
              <a:t>of </a:t>
            </a:r>
            <a:r>
              <a:rPr lang="en-US" i="1" dirty="0" smtClean="0"/>
              <a:t>validation for the ED</a:t>
            </a:r>
            <a:endParaRPr lang="en-US" i="1" dirty="0"/>
          </a:p>
          <a:p>
            <a:pPr lvl="2">
              <a:defRPr/>
            </a:pPr>
            <a:r>
              <a:rPr lang="en-US" i="1" dirty="0"/>
              <a:t>Inflexible use of theory</a:t>
            </a:r>
          </a:p>
          <a:p>
            <a:pPr lvl="2">
              <a:defRPr/>
            </a:pPr>
            <a:r>
              <a:rPr lang="en-US" i="1" dirty="0"/>
              <a:t>View of patient as ED vs. an individual</a:t>
            </a:r>
          </a:p>
          <a:p>
            <a:pPr lvl="1"/>
            <a:r>
              <a:rPr lang="en-US" dirty="0" smtClean="0"/>
              <a:t>ACT encourages exploration of ED purpose and alternatives to manage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sz="1800" i="1" dirty="0"/>
              <a:t>(</a:t>
            </a:r>
            <a:r>
              <a:rPr lang="en-US" sz="1800" i="1" dirty="0" err="1"/>
              <a:t>Gulliksen</a:t>
            </a:r>
            <a:r>
              <a:rPr lang="en-US" sz="1800" i="1" dirty="0"/>
              <a:t>, et al, </a:t>
            </a:r>
            <a:r>
              <a:rPr lang="en-US" sz="1800" i="1" dirty="0" smtClean="0"/>
              <a:t>2012; </a:t>
            </a:r>
            <a:r>
              <a:rPr lang="en-US" sz="1800" i="1" dirty="0" err="1" smtClean="0"/>
              <a:t>Juarascio</a:t>
            </a:r>
            <a:r>
              <a:rPr lang="en-US" sz="1800" i="1" dirty="0" smtClean="0"/>
              <a:t> et al., 2013)</a:t>
            </a:r>
            <a:endParaRPr lang="en-US" sz="18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02225"/>
      </p:ext>
    </p:extLst>
  </p:cSld>
  <p:clrMapOvr>
    <a:masterClrMapping/>
  </p:clrMapOvr>
</p:sld>
</file>

<file path=ppt/theme/theme1.xml><?xml version="1.0" encoding="utf-8"?>
<a:theme xmlns:a="http://schemas.openxmlformats.org/drawingml/2006/main" name="ERC Adult P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 Adult PP</Template>
  <TotalTime>253</TotalTime>
  <Words>1138</Words>
  <Application>Microsoft Office PowerPoint</Application>
  <PresentationFormat>On-screen Show (4:3)</PresentationFormat>
  <Paragraphs>225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ERC Adult PP</vt:lpstr>
      <vt:lpstr>Acceptance &amp; Commitment Therapy  In The Treatment of Eating Disorders </vt:lpstr>
      <vt:lpstr>Why ACT?</vt:lpstr>
      <vt:lpstr>Eating Disorder Treatment </vt:lpstr>
      <vt:lpstr>How ED “Manages” </vt:lpstr>
      <vt:lpstr>Temperament and Character Inventory</vt:lpstr>
      <vt:lpstr>How ED “Manages”</vt:lpstr>
      <vt:lpstr>Treatment Modalities</vt:lpstr>
      <vt:lpstr>Why ACT  </vt:lpstr>
      <vt:lpstr>Why ACT  </vt:lpstr>
      <vt:lpstr>Why ACT  </vt:lpstr>
      <vt:lpstr>Current Research  </vt:lpstr>
      <vt:lpstr>AAQ-W N=521</vt:lpstr>
      <vt:lpstr>BI-AAQ N=465</vt:lpstr>
      <vt:lpstr>Eating Disorder Index Correlations N=833</vt:lpstr>
      <vt:lpstr>Temperament and Character Inventory Correlations N=857</vt:lpstr>
      <vt:lpstr>Case Study</vt:lpstr>
      <vt:lpstr>Case Study</vt:lpstr>
      <vt:lpstr>Case Study</vt:lpstr>
      <vt:lpstr>Case Study</vt:lpstr>
    </vt:vector>
  </TitlesOfParts>
  <Company>Eating Recovery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sgilstrap</dc:creator>
  <cp:lastModifiedBy>ACBS3</cp:lastModifiedBy>
  <cp:revision>45</cp:revision>
  <dcterms:created xsi:type="dcterms:W3CDTF">2012-03-01T18:46:21Z</dcterms:created>
  <dcterms:modified xsi:type="dcterms:W3CDTF">2014-05-23T15:24:06Z</dcterms:modified>
</cp:coreProperties>
</file>